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4" r:id="rId3"/>
    <p:sldId id="279" r:id="rId4"/>
    <p:sldId id="267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8" r:id="rId13"/>
  </p:sldIdLst>
  <p:sldSz cx="12192000" cy="6858000"/>
  <p:notesSz cx="6858000" cy="987266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parkasse Head" panose="020B0804050602020204" pitchFamily="34" charset="0"/>
      <p:bold r:id="rId20"/>
    </p:embeddedFont>
    <p:embeddedFont>
      <p:font typeface="Sparkasse Rg" panose="020B0504050602020204" pitchFamily="3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orient="horz" pos="222" userDrawn="1">
          <p15:clr>
            <a:srgbClr val="A4A3A4"/>
          </p15:clr>
        </p15:guide>
        <p15:guide id="3" orient="horz" pos="2890" userDrawn="1">
          <p15:clr>
            <a:srgbClr val="A4A3A4"/>
          </p15:clr>
        </p15:guide>
        <p15:guide id="4" orient="horz" pos="1212" userDrawn="1">
          <p15:clr>
            <a:srgbClr val="A4A3A4"/>
          </p15:clr>
        </p15:guide>
        <p15:guide id="5" orient="horz" pos="678" userDrawn="1">
          <p15:clr>
            <a:srgbClr val="A4A3A4"/>
          </p15:clr>
        </p15:guide>
        <p15:guide id="6" orient="horz" pos="2550" userDrawn="1">
          <p15:clr>
            <a:srgbClr val="A4A3A4"/>
          </p15:clr>
        </p15:guide>
        <p15:guide id="7" orient="horz" pos="1620" userDrawn="1">
          <p15:clr>
            <a:srgbClr val="A4A3A4"/>
          </p15:clr>
        </p15:guide>
        <p15:guide id="8" pos="296" userDrawn="1">
          <p15:clr>
            <a:srgbClr val="A4A3A4"/>
          </p15:clr>
        </p15:guide>
        <p15:guide id="9" pos="2872" userDrawn="1">
          <p15:clr>
            <a:srgbClr val="A4A3A4"/>
          </p15:clr>
        </p15:guide>
        <p15:guide id="10" pos="7368" userDrawn="1">
          <p15:clr>
            <a:srgbClr val="A4A3A4"/>
          </p15:clr>
        </p15:guide>
        <p15:guide id="11" pos="2268" userDrawn="1">
          <p15:clr>
            <a:srgbClr val="A4A3A4"/>
          </p15:clr>
        </p15:guide>
        <p15:guide id="12" pos="3537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pos="4143" userDrawn="1">
          <p15:clr>
            <a:srgbClr val="A4A3A4"/>
          </p15:clr>
        </p15:guide>
        <p15:guide id="15" orient="horz" pos="2870" userDrawn="1">
          <p15:clr>
            <a:srgbClr val="A4A3A4"/>
          </p15:clr>
        </p15:guide>
        <p15:guide id="16" orient="horz" pos="296" userDrawn="1">
          <p15:clr>
            <a:srgbClr val="A4A3A4"/>
          </p15:clr>
        </p15:guide>
        <p15:guide id="17" orient="horz" pos="3825" userDrawn="1">
          <p15:clr>
            <a:srgbClr val="A4A3A4"/>
          </p15:clr>
        </p15:guide>
        <p15:guide id="18" orient="horz" pos="1543" userDrawn="1">
          <p15:clr>
            <a:srgbClr val="A4A3A4"/>
          </p15:clr>
        </p15:guide>
        <p15:guide id="19" orient="horz" pos="2160" userDrawn="1">
          <p15:clr>
            <a:srgbClr val="A4A3A4"/>
          </p15:clr>
        </p15:guide>
        <p15:guide id="20" pos="297" userDrawn="1">
          <p15:clr>
            <a:srgbClr val="A4A3A4"/>
          </p15:clr>
        </p15:guide>
        <p15:guide id="21" pos="2868" userDrawn="1">
          <p15:clr>
            <a:srgbClr val="A4A3A4"/>
          </p15:clr>
        </p15:guide>
        <p15:guide id="22" pos="7381" userDrawn="1">
          <p15:clr>
            <a:srgbClr val="A4A3A4"/>
          </p15:clr>
        </p15:guide>
        <p15:guide id="23" pos="2272" userDrawn="1">
          <p15:clr>
            <a:srgbClr val="A4A3A4"/>
          </p15:clr>
        </p15:guide>
        <p15:guide id="24" orient="horz" pos="3821" userDrawn="1">
          <p15:clr>
            <a:srgbClr val="A4A3A4"/>
          </p15:clr>
        </p15:guide>
        <p15:guide id="25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666666"/>
    <a:srgbClr val="999999"/>
    <a:srgbClr val="CCCCCC"/>
    <a:srgbClr val="6F6F6F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1DE725-CC0A-402A-A835-E6BED5DCB571}">
  <a:tblStyle styleId="{EF1DE725-CC0A-402A-A835-E6BED5DCB571}" styleName="SR-Style rot">
    <a:wholeTbl>
      <a:tcTxStyle>
        <a:fontRef idx="minor"/>
        <a:schemeClr val="dk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D9D9D9"/>
          </a:solidFill>
        </a:fill>
      </a:tcStyle>
    </a:band2H>
    <a:firstRow>
      <a:tcTxStyle>
        <a:fontRef idx="major"/>
        <a:schemeClr val="lt1"/>
      </a:tcTxStyle>
      <a:tcStyle>
        <a:tcBdr/>
        <a:fill>
          <a:solidFill>
            <a:srgbClr val="FF0000"/>
          </a:solidFill>
        </a:fill>
      </a:tcStyle>
    </a:firstRow>
  </a:tblStyle>
  <a:tblStyle styleId="{EF1DE725-CC0A-402A-A835-E6BED5DCB572}" styleName="SR-Style grau">
    <a:wholeTbl>
      <a:tcTxStyle>
        <a:fontRef idx="minor"/>
        <a:schemeClr val="dk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D9D9D9"/>
          </a:solidFill>
        </a:fill>
      </a:tcStyle>
    </a:band2H>
    <a:firstCol>
      <a:tcTxStyle>
        <a:fontRef idx="major"/>
        <a:schemeClr val="lt1"/>
      </a:tcTxStyle>
      <a:tcStyle>
        <a:tcBdr/>
        <a:fill>
          <a:solidFill>
            <a:srgbClr val="666666"/>
          </a:solidFill>
        </a:fill>
      </a:tcStyle>
    </a:firstCol>
    <a:firstRow>
      <a:tcTxStyle>
        <a:fontRef idx="major"/>
        <a:schemeClr val="lt1"/>
      </a:tcTxStyle>
      <a:tcStyle>
        <a:tcBdr/>
        <a:fill>
          <a:solidFill>
            <a:srgbClr val="66666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32" autoAdjust="0"/>
  </p:normalViewPr>
  <p:slideViewPr>
    <p:cSldViewPr snapToGrid="0" showGuides="1">
      <p:cViewPr varScale="1">
        <p:scale>
          <a:sx n="120" d="100"/>
          <a:sy n="120" d="100"/>
        </p:scale>
        <p:origin x="114" y="264"/>
      </p:cViewPr>
      <p:guideLst>
        <p:guide orient="horz" pos="1847"/>
        <p:guide orient="horz" pos="222"/>
        <p:guide orient="horz" pos="2890"/>
        <p:guide orient="horz" pos="1212"/>
        <p:guide orient="horz" pos="678"/>
        <p:guide orient="horz" pos="2550"/>
        <p:guide orient="horz" pos="1620"/>
        <p:guide pos="296"/>
        <p:guide pos="2872"/>
        <p:guide pos="7368"/>
        <p:guide pos="2268"/>
        <p:guide pos="3537"/>
        <p:guide pos="3840"/>
        <p:guide pos="4143"/>
        <p:guide orient="horz" pos="2870"/>
        <p:guide orient="horz" pos="296"/>
        <p:guide orient="horz" pos="3825"/>
        <p:guide orient="horz" pos="1543"/>
        <p:guide orient="horz" pos="2160"/>
        <p:guide pos="297"/>
        <p:guide pos="2868"/>
        <p:guide pos="7381"/>
        <p:guide pos="2272"/>
        <p:guide orient="horz" pos="3821"/>
        <p:guide pos="295"/>
      </p:guideLst>
    </p:cSldViewPr>
  </p:slideViewPr>
  <p:outlineViewPr>
    <p:cViewPr>
      <p:scale>
        <a:sx n="33" d="100"/>
        <a:sy n="33" d="100"/>
      </p:scale>
      <p:origin x="0" y="12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F96E8-42AA-6740-A389-4E0243C0C87A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3718F-4F82-E942-BD0F-D40E624529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6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parkasse Rg" panose="020B05040506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parkasse Rg" panose="020B0504050602020204" pitchFamily="34" charset="0"/>
              </a:defRPr>
            </a:lvl1pPr>
          </a:lstStyle>
          <a:p>
            <a:fld id="{E09611D4-C131-4628-9934-3DE180FE56AF}" type="datetimeFigureOut">
              <a:rPr lang="de-DE" smtClean="0"/>
              <a:pPr/>
              <a:t>13.05.2022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parkasse Rg" panose="020B05040506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parkasse Rg" panose="020B0504050602020204" pitchFamily="34" charset="0"/>
              </a:defRPr>
            </a:lvl1pPr>
          </a:lstStyle>
          <a:p>
            <a:fld id="{290E8D46-4090-4F35-8763-997EDC31FB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50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2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469900" y="469900"/>
            <a:ext cx="5136000" cy="1972800"/>
          </a:xfrm>
        </p:spPr>
        <p:txBody>
          <a:bodyPr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69900" y="3218400"/>
            <a:ext cx="5136000" cy="1188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5" name="Bildplatzhalter 4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464000" y="1749000"/>
            <a:ext cx="3360000" cy="3360000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 hier </a:t>
            </a:r>
            <a:r>
              <a:rPr lang="fr-FR" dirty="0" err="1"/>
              <a:t>platzieren</a:t>
            </a:r>
            <a:endParaRPr lang="fr-FR" dirty="0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25206" y="6308648"/>
            <a:ext cx="18203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33955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12191999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</p:spTree>
    <p:extLst>
      <p:ext uri="{BB962C8B-B14F-4D97-AF65-F5344CB8AC3E}">
        <p14:creationId xmlns:p14="http://schemas.microsoft.com/office/powerpoint/2010/main" val="29124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6883"/>
            <a:ext cx="12192000" cy="3431116"/>
          </a:xfrm>
          <a:solidFill>
            <a:srgbClr val="D9D9D9"/>
          </a:solidFill>
        </p:spPr>
        <p:txBody>
          <a:bodyPr anchor="ctr" anchorCtr="1"/>
          <a:lstStyle>
            <a:lvl1pPr algn="ctr">
              <a:defRPr sz="900">
                <a:solidFill>
                  <a:srgbClr val="D9D9D9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2" y="0"/>
            <a:ext cx="407881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4" y="467097"/>
            <a:ext cx="3130609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548514" y="465609"/>
            <a:ext cx="7160140" cy="295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841" y="2447999"/>
            <a:ext cx="31296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40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407881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4" y="467097"/>
            <a:ext cx="3130609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548512" y="3837136"/>
            <a:ext cx="7163005" cy="22272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082211" y="-50800"/>
            <a:ext cx="8185989" cy="3473199"/>
          </a:xfrm>
          <a:solidFill>
            <a:srgbClr val="D9D9D9"/>
          </a:solidFill>
        </p:spPr>
        <p:txBody>
          <a:bodyPr anchor="ctr" anchorCtr="1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841" y="2447999"/>
            <a:ext cx="31296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8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2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76855" y="465104"/>
            <a:ext cx="5119847" cy="508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kern="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</a:defRPr>
            </a:lvl2pPr>
            <a:lvl3pPr>
              <a:defRPr lang="de-DE" sz="1800" kern="1200" dirty="0" smtClean="0">
                <a:solidFill>
                  <a:schemeClr val="tx1"/>
                </a:solidFill>
              </a:defRPr>
            </a:lvl3pPr>
            <a:lvl4pPr>
              <a:defRPr lang="de-DE" sz="1800" kern="1200" dirty="0" smtClean="0">
                <a:solidFill>
                  <a:schemeClr val="tx1"/>
                </a:solidFill>
              </a:defRPr>
            </a:lvl4pPr>
            <a:lvl5pPr>
              <a:defRPr lang="de-DE" sz="1800" kern="120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dirty="0"/>
              <a:t>Bitte Titel eingeben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3" y="467098"/>
            <a:ext cx="5145676" cy="510803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6576486" y="1435100"/>
            <a:ext cx="5135033" cy="4627200"/>
          </a:xfrm>
        </p:spPr>
        <p:txBody>
          <a:bodyPr anchor="t" anchorCtr="0"/>
          <a:lstStyle>
            <a:lvl1pPr marL="182563" indent="-182563"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358775" indent="-176213">
              <a:defRPr>
                <a:solidFill>
                  <a:schemeClr val="tx2"/>
                </a:solidFill>
              </a:defRPr>
            </a:lvl2pPr>
            <a:lvl3pPr marL="541338" indent="-182563">
              <a:defRPr>
                <a:solidFill>
                  <a:schemeClr val="tx2"/>
                </a:solidFill>
              </a:defRPr>
            </a:lvl3pPr>
            <a:lvl4pPr marL="717550" indent="-176213">
              <a:tabLst/>
              <a:defRPr>
                <a:solidFill>
                  <a:schemeClr val="tx2"/>
                </a:solidFill>
              </a:defRPr>
            </a:lvl4pPr>
            <a:lvl5pPr marL="900113" indent="-182563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9843" y="1435100"/>
            <a:ext cx="5143500" cy="4627200"/>
          </a:xfrm>
        </p:spPr>
        <p:txBody>
          <a:bodyPr anchor="t" anchorCtr="0"/>
          <a:lstStyle>
            <a:lvl1pPr marL="182563" indent="-182563">
              <a:buClrTx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358775" indent="-176213">
              <a:buClrTx/>
              <a:defRPr>
                <a:solidFill>
                  <a:schemeClr val="bg1"/>
                </a:solidFill>
              </a:defRPr>
            </a:lvl2pPr>
            <a:lvl3pPr marL="541338" indent="-182563">
              <a:buClrTx/>
              <a:defRPr>
                <a:solidFill>
                  <a:schemeClr val="bg1"/>
                </a:solidFill>
              </a:defRPr>
            </a:lvl3pPr>
            <a:lvl4pPr marL="717550" indent="-176213">
              <a:buClrTx/>
              <a:defRPr>
                <a:solidFill>
                  <a:schemeClr val="bg1"/>
                </a:solidFill>
              </a:defRPr>
            </a:lvl4pPr>
            <a:lvl5pPr marL="900113" indent="-182563"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5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41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defRPr sz="4000" baseline="0">
                <a:solidFill>
                  <a:srgbClr val="FFFFFF"/>
                </a:solidFill>
                <a:latin typeface="+mj-lt"/>
              </a:defRPr>
            </a:lvl1pPr>
            <a:lvl2pPr marL="895350" indent="-534988">
              <a:defRPr>
                <a:solidFill>
                  <a:srgbClr val="FFFFFF"/>
                </a:solidFill>
              </a:defRPr>
            </a:lvl2pPr>
            <a:lvl3pPr marL="1431925" indent="-539750">
              <a:defRPr>
                <a:solidFill>
                  <a:srgbClr val="FFFFFF"/>
                </a:solidFill>
              </a:defRPr>
            </a:lvl3pPr>
            <a:lvl4pPr marL="2152650" indent="-719138">
              <a:defRPr>
                <a:solidFill>
                  <a:srgbClr val="FFFFFF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0"/>
            <a:ext cx="6095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30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1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defRPr sz="4000">
                <a:solidFill>
                  <a:schemeClr val="bg1"/>
                </a:solidFill>
                <a:latin typeface="+mj-lt"/>
              </a:defRPr>
            </a:lvl1pPr>
            <a:lvl2pPr marL="895350" indent="-534988">
              <a:defRPr>
                <a:solidFill>
                  <a:srgbClr val="FFFFFF"/>
                </a:solidFill>
              </a:defRPr>
            </a:lvl2pPr>
            <a:lvl3pPr marL="1431925" indent="-539750">
              <a:defRPr>
                <a:solidFill>
                  <a:srgbClr val="FFFFFF"/>
                </a:solidFill>
              </a:defRPr>
            </a:lvl3pPr>
            <a:lvl4pPr marL="2152650" indent="-719138">
              <a:defRPr>
                <a:solidFill>
                  <a:srgbClr val="FFFFFF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0"/>
            <a:ext cx="6095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18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1.1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79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/>
                </a:solidFill>
                <a:latin typeface="+mj-lt"/>
              </a:defRPr>
            </a:lvl1pPr>
            <a:lvl2pPr marL="896938" indent="-538163">
              <a:buNone/>
              <a:defRPr>
                <a:solidFill>
                  <a:schemeClr val="bg1"/>
                </a:solidFill>
              </a:defRPr>
            </a:lvl2pPr>
            <a:lvl3pPr marL="1614488" indent="-717550">
              <a:buNone/>
              <a:defRPr>
                <a:solidFill>
                  <a:schemeClr val="bg1"/>
                </a:solidFill>
              </a:defRPr>
            </a:lvl3pPr>
            <a:lvl4pPr marL="2420938" indent="-808038">
              <a:buNone/>
              <a:defRPr>
                <a:solidFill>
                  <a:schemeClr val="bg1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0"/>
            <a:ext cx="6095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12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1.1.1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27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12192001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9901" y="469902"/>
            <a:ext cx="11241617" cy="1987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</p:spTree>
    <p:extLst>
      <p:ext uri="{BB962C8B-B14F-4D97-AF65-F5344CB8AC3E}">
        <p14:creationId xmlns:p14="http://schemas.microsoft.com/office/powerpoint/2010/main" val="294637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70400" y="1429293"/>
            <a:ext cx="11247467" cy="4636800"/>
          </a:xfrm>
        </p:spPr>
        <p:txBody>
          <a:bodyPr anchor="t" anchorCtr="0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  <a:lvl2pPr marL="358775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2pPr>
            <a:lvl3pPr marL="717550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3pPr>
            <a:lvl4pPr marL="1074738" indent="-357188">
              <a:buClrTx/>
              <a:defRPr sz="4000" b="0">
                <a:solidFill>
                  <a:schemeClr val="bg1"/>
                </a:solidFill>
                <a:latin typeface="+mj-lt"/>
              </a:defRPr>
            </a:lvl4pPr>
            <a:lvl5pPr marL="1433513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2.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46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70400" y="1429293"/>
            <a:ext cx="11247467" cy="4636800"/>
          </a:xfrm>
        </p:spPr>
        <p:txBody>
          <a:bodyPr anchor="t" anchorCtr="0"/>
          <a:lstStyle>
            <a:lvl1pPr>
              <a:defRPr sz="4000" b="0" baseline="0">
                <a:solidFill>
                  <a:schemeClr val="tx2"/>
                </a:solidFill>
                <a:latin typeface="+mj-lt"/>
              </a:defRPr>
            </a:lvl1pPr>
            <a:lvl2pPr marL="358775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2pPr>
            <a:lvl3pPr marL="717550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3pPr>
            <a:lvl4pPr marL="1074738" indent="-357188">
              <a:buClrTx/>
              <a:defRPr sz="4000" b="0">
                <a:solidFill>
                  <a:schemeClr val="tx2"/>
                </a:solidFill>
                <a:latin typeface="+mj-lt"/>
              </a:defRPr>
            </a:lvl4pPr>
            <a:lvl5pPr marL="1433513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2.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99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Pikt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76000" y="241301"/>
            <a:ext cx="5135517" cy="2948517"/>
          </a:xfrm>
        </p:spPr>
        <p:txBody>
          <a:bodyPr anchor="ctr" anchorCtr="0"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7850030" y="3706760"/>
            <a:ext cx="2587945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Piktogramm hier platzieren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3669027"/>
            <a:ext cx="5136000" cy="1188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1754030" y="250500"/>
            <a:ext cx="2587945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2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676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raulichkeit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40788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4" y="467097"/>
            <a:ext cx="3130609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548058" y="466684"/>
            <a:ext cx="7160140" cy="559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841" y="2448000"/>
            <a:ext cx="3129600" cy="36144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3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76002" y="469900"/>
            <a:ext cx="5120700" cy="197280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66467"/>
          </a:xfrm>
          <a:solidFill>
            <a:srgbClr val="D9D9D9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76000" y="2638799"/>
            <a:ext cx="5136000" cy="792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7850030" y="3706760"/>
            <a:ext cx="2587945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</p:spTree>
    <p:extLst>
      <p:ext uri="{BB962C8B-B14F-4D97-AF65-F5344CB8AC3E}">
        <p14:creationId xmlns:p14="http://schemas.microsoft.com/office/powerpoint/2010/main" val="275707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9902" y="3951587"/>
            <a:ext cx="5120700" cy="882881"/>
          </a:xfrm>
        </p:spPr>
        <p:txBody>
          <a:bodyPr anchor="t" anchorCtr="0">
            <a:no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3428999"/>
          </a:xfrm>
          <a:solidFill>
            <a:srgbClr val="D9D9D9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5295404"/>
            <a:ext cx="5136000" cy="77043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Bitte Untertitel eingeben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7850030" y="3706760"/>
            <a:ext cx="2587945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4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40788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4" y="467097"/>
            <a:ext cx="3130609" cy="5597236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548514" y="465609"/>
            <a:ext cx="7160140" cy="5596800"/>
          </a:xfrm>
        </p:spPr>
        <p:txBody>
          <a:bodyPr anchor="ctr" anchorCtr="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182563" indent="-182563">
              <a:defRPr>
                <a:solidFill>
                  <a:schemeClr val="accent2"/>
                </a:solidFill>
              </a:defRPr>
            </a:lvl2pPr>
            <a:lvl3pPr marL="358775" indent="-176213">
              <a:defRPr>
                <a:solidFill>
                  <a:schemeClr val="accent2"/>
                </a:solidFill>
              </a:defRPr>
            </a:lvl3pPr>
            <a:lvl4pPr marL="541338" indent="-182563">
              <a:defRPr>
                <a:solidFill>
                  <a:schemeClr val="accent2"/>
                </a:solidFill>
              </a:defRPr>
            </a:lvl4pPr>
            <a:lvl5pPr marL="717550" indent="-17621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zweiter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2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59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40788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4" y="467097"/>
            <a:ext cx="3130609" cy="5597236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548514" y="465609"/>
            <a:ext cx="7160140" cy="5596800"/>
          </a:xfrm>
        </p:spPr>
        <p:txBody>
          <a:bodyPr anchor="ctr" anchorCtr="0"/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1pPr>
            <a:lvl2pPr marL="457200" indent="-457200">
              <a:spcAft>
                <a:spcPts val="600"/>
              </a:spcAft>
              <a:buFont typeface="+mj-lt"/>
              <a:buAutoNum type="arabicPeriod"/>
              <a:defRPr sz="2000">
                <a:solidFill>
                  <a:schemeClr val="accent2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3pPr>
            <a:lvl4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4pPr>
            <a:lvl5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9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20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44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40788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4" y="467097"/>
            <a:ext cx="3130609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548058" y="466684"/>
            <a:ext cx="7160140" cy="559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252" y="2448748"/>
            <a:ext cx="3129600" cy="3613997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14"/>
          </p:nvPr>
        </p:nvSpPr>
        <p:spPr>
          <a:xfrm>
            <a:off x="4548683" y="6568017"/>
            <a:ext cx="1080000" cy="144000"/>
          </a:xfrm>
        </p:spPr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15"/>
          </p:nvPr>
        </p:nvSpPr>
        <p:spPr>
          <a:xfrm>
            <a:off x="6079688" y="6568017"/>
            <a:ext cx="4862400" cy="144000"/>
          </a:xfrm>
        </p:spPr>
        <p:txBody>
          <a:bodyPr/>
          <a:lstStyle/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18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11148683" y="6568016"/>
            <a:ext cx="561600" cy="144000"/>
          </a:xfrm>
        </p:spPr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2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12191999" cy="151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3" y="467097"/>
            <a:ext cx="8738004" cy="739974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61794" y="1835151"/>
            <a:ext cx="11246861" cy="1587258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9901" y="3598416"/>
            <a:ext cx="11236800" cy="24672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tabLst/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841" y="1041540"/>
            <a:ext cx="9045865" cy="64836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8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71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4082213" y="-50800"/>
            <a:ext cx="8185988" cy="69088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2" y="0"/>
            <a:ext cx="40788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44" y="467097"/>
            <a:ext cx="3130609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9841" y="2448000"/>
            <a:ext cx="3129600" cy="36144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495951" y="6321432"/>
            <a:ext cx="3465903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Leipzig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9844" y="467097"/>
            <a:ext cx="3130609" cy="55972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Bitte Titel eingeben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48683" y="470053"/>
            <a:ext cx="7161600" cy="5594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48683" y="6568017"/>
            <a:ext cx="10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79688" y="6568017"/>
            <a:ext cx="48624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/>
              <a:t>Max Mustermann -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48683" y="6568016"/>
            <a:ext cx="561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0983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3604864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43852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11708768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72017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3606800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52951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11717867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-144000" y="5996152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rot="5400000">
            <a:off x="-144000" y="3352862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 rot="5400000">
            <a:off x="-144000" y="2371803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 rot="5400000">
            <a:off x="-144000" y="394725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 rot="5400000">
            <a:off x="12336000" y="5996152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 rot="5400000">
            <a:off x="12336000" y="3357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rot="5400000">
            <a:off x="12336000" y="2385451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>
            <a:off x="12336000" y="394725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4" r:id="rId4"/>
    <p:sldLayoutId id="2147483650" r:id="rId5"/>
    <p:sldLayoutId id="2147483655" r:id="rId6"/>
    <p:sldLayoutId id="2147483656" r:id="rId7"/>
    <p:sldLayoutId id="2147483657" r:id="rId8"/>
    <p:sldLayoutId id="2147483658" r:id="rId9"/>
    <p:sldLayoutId id="2147483682" r:id="rId10"/>
    <p:sldLayoutId id="2147483659" r:id="rId11"/>
    <p:sldLayoutId id="2147483661" r:id="rId12"/>
    <p:sldLayoutId id="2147483662" r:id="rId13"/>
    <p:sldLayoutId id="2147483663" r:id="rId14"/>
    <p:sldLayoutId id="2147483675" r:id="rId15"/>
    <p:sldLayoutId id="2147483676" r:id="rId16"/>
    <p:sldLayoutId id="2147483666" r:id="rId17"/>
    <p:sldLayoutId id="2147483667" r:id="rId18"/>
    <p:sldLayoutId id="2147483668" r:id="rId19"/>
    <p:sldLayoutId id="2147483681" r:id="rId2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tabLst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38163" indent="-176213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17550" indent="-174625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noProof="0" dirty="0"/>
              <a:t>Vertriebs –und Produktzirkel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noProof="0" dirty="0"/>
              <a:t>Best-Practice-Ansatz Abräumsparen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Bildplatzhalt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7" t="-20566" r="-31960" b="-26664"/>
          <a:stretch/>
        </p:blipFill>
        <p:spPr>
          <a:xfrm>
            <a:off x="7348952" y="3973500"/>
            <a:ext cx="2066099" cy="2340000"/>
          </a:xfrm>
          <a:prstGeom prst="rect">
            <a:avLst/>
          </a:prstGeom>
          <a:noFill/>
        </p:spPr>
      </p:pic>
      <p:pic>
        <p:nvPicPr>
          <p:cNvPr id="9" name="Bildplatzhalter 8" descr="Leipzig_Silhouette_H&amp;H_Günther_04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b="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127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Vertriebs –und Produktzirkel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dirty="0"/>
              <a:t>Absatz über Abräumsparen in 2021: ca. 10. </a:t>
            </a:r>
            <a:r>
              <a:rPr lang="de-DE" dirty="0" err="1"/>
              <a:t>Mio</a:t>
            </a:r>
            <a:r>
              <a:rPr lang="de-DE" dirty="0"/>
              <a:t>€</a:t>
            </a:r>
          </a:p>
          <a:p>
            <a:pPr>
              <a:lnSpc>
                <a:spcPct val="200000"/>
              </a:lnSpc>
            </a:pPr>
            <a:r>
              <a:rPr lang="de-DE" dirty="0"/>
              <a:t>Vertragsanzahl: 2.346</a:t>
            </a:r>
          </a:p>
          <a:p>
            <a:pPr>
              <a:lnSpc>
                <a:spcPct val="200000"/>
              </a:lnSpc>
            </a:pPr>
            <a:r>
              <a:rPr lang="de-DE" noProof="0" dirty="0"/>
              <a:t>Neuverträge in 2021: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Wichtigkeit des Abräumsparens für die Sparkasse Leipzig</a:t>
            </a:r>
          </a:p>
        </p:txBody>
      </p:sp>
    </p:spTree>
    <p:extLst>
      <p:ext uri="{BB962C8B-B14F-4D97-AF65-F5344CB8AC3E}">
        <p14:creationId xmlns:p14="http://schemas.microsoft.com/office/powerpoint/2010/main" val="108373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Zusammenfassung und weitere Zuarbeit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/>
              <a:t>Ansprache aller Kunden über Notfallpuffer auf Girokonto – Konsequenter Einsatz des BPA insb. „Balkendiagramm“</a:t>
            </a:r>
          </a:p>
          <a:p>
            <a:pPr>
              <a:buFontTx/>
              <a:buChar char="-"/>
            </a:pPr>
            <a:r>
              <a:rPr lang="de-DE" dirty="0"/>
              <a:t>Konkretes Erarbeiten der Notfallreserve – Definition das Girokonto keine Geldanlage darstellt (Inflation) </a:t>
            </a:r>
          </a:p>
          <a:p>
            <a:pPr>
              <a:buFontTx/>
              <a:buChar char="-"/>
            </a:pPr>
            <a:r>
              <a:rPr lang="de-DE" dirty="0"/>
              <a:t>Empfehlung abgeben für Höhe der Notfallreserve (2 – 3 Monatsnettogehälter) </a:t>
            </a:r>
          </a:p>
          <a:p>
            <a:pPr>
              <a:buFontTx/>
              <a:buChar char="-"/>
            </a:pPr>
            <a:r>
              <a:rPr lang="de-DE" dirty="0"/>
              <a:t>Differenzierung zwischen Notfallpuffer und geplanter Ausgaben </a:t>
            </a:r>
          </a:p>
          <a:p>
            <a:pPr>
              <a:buFontTx/>
              <a:buChar char="-"/>
            </a:pPr>
            <a:r>
              <a:rPr lang="de-DE" dirty="0"/>
              <a:t>Ja zum „Abschöpfen“ des Girokontos für Beträge über Notfallreserve</a:t>
            </a:r>
          </a:p>
          <a:p>
            <a:pPr>
              <a:buFontTx/>
              <a:buChar char="-"/>
            </a:pPr>
            <a:r>
              <a:rPr lang="de-DE" dirty="0"/>
              <a:t>Weiter zum 5-Linien-Modell – Erarbeitung der Kundenerwartung an sein Vermögen bzw. an eine gute Geldanlage</a:t>
            </a:r>
          </a:p>
          <a:p>
            <a:pPr>
              <a:buFontTx/>
              <a:buChar char="-"/>
            </a:pPr>
            <a:r>
              <a:rPr lang="de-DE" dirty="0"/>
              <a:t>Ja zum Sollportfolio abholen - durch Verknüpfung der erarbeiteten Kundenerwartungen mit dem Sollportfolio</a:t>
            </a:r>
          </a:p>
          <a:p>
            <a:pPr>
              <a:buFontTx/>
              <a:buChar char="-"/>
            </a:pPr>
            <a:r>
              <a:rPr lang="de-DE" dirty="0"/>
              <a:t>Einbindung Sparplan als 5. Linie </a:t>
            </a:r>
          </a:p>
          <a:p>
            <a:pPr>
              <a:buFontTx/>
              <a:buChar char="-"/>
            </a:pPr>
            <a:r>
              <a:rPr lang="de-DE" dirty="0"/>
              <a:t>Abgeschöpfte Beträge erstmal „zur Seite legen“ (z.B. Deka </a:t>
            </a:r>
            <a:r>
              <a:rPr lang="de-DE" dirty="0" err="1"/>
              <a:t>FlexZins</a:t>
            </a:r>
            <a:r>
              <a:rPr lang="de-DE" dirty="0"/>
              <a:t> TF) – Verkauf des halbjährlichen Checks dieser Position – annähern an Sollportfolio bspw. Durch </a:t>
            </a:r>
            <a:r>
              <a:rPr lang="de-DE" dirty="0" err="1"/>
              <a:t>TauschPlan</a:t>
            </a:r>
            <a:r>
              <a:rPr lang="de-DE" dirty="0"/>
              <a:t> oder Investition nach 50-24-1</a:t>
            </a:r>
          </a:p>
          <a:p>
            <a:pPr>
              <a:buFontTx/>
              <a:buChar char="-"/>
            </a:pPr>
            <a:r>
              <a:rPr lang="de-DE" dirty="0"/>
              <a:t>Oder </a:t>
            </a:r>
            <a:r>
              <a:rPr lang="de-DE" dirty="0" err="1"/>
              <a:t>Abräumpsparbeträge</a:t>
            </a:r>
            <a:r>
              <a:rPr lang="de-DE" dirty="0"/>
              <a:t> direkt gem. Sollportfolio investieren</a:t>
            </a:r>
          </a:p>
          <a:p>
            <a:pPr marL="0" indent="0">
              <a:buNone/>
            </a:pP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13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Zusammenfassung und weitere Zuarbeit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noProof="0" dirty="0"/>
              <a:t>Aktuelle Zahlen: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	Absatz über Abräumsparen in 2021: ca. 10. </a:t>
            </a:r>
            <a:r>
              <a:rPr lang="de-DE" dirty="0" err="1"/>
              <a:t>Mio</a:t>
            </a:r>
            <a:r>
              <a:rPr lang="de-DE" dirty="0"/>
              <a:t>€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	Vertragsanzahl: 2.346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	Umsatzanzahl: 12.289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	Neuverträge in 2021: 1.158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	Verhältnis Absatz zu Anzahl Umsätze: 814€ p.a.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	Verhältnis Absatz zu Vertragsanzahl: 4.260€ p.a.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	</a:t>
            </a:r>
            <a:endParaRPr lang="de-DE" noProof="0" dirty="0"/>
          </a:p>
          <a:p>
            <a:pPr>
              <a:buFontTx/>
              <a:buChar char="-"/>
            </a:pP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346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Inhalt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noProof="0" dirty="0"/>
              <a:t>Die Sparkasse Leipzig in Zahlen</a:t>
            </a:r>
          </a:p>
          <a:p>
            <a:r>
              <a:rPr lang="de-DE" noProof="0" dirty="0"/>
              <a:t>Warum Abräumsparen? – Fokus auf betriebswirtschaftliche Rahmenbedingungen</a:t>
            </a:r>
          </a:p>
          <a:p>
            <a:r>
              <a:rPr lang="de-DE" noProof="0" dirty="0"/>
              <a:t>Ansätze zur direkten Kundenansprache</a:t>
            </a:r>
          </a:p>
          <a:p>
            <a:r>
              <a:rPr lang="de-DE" noProof="0" dirty="0"/>
              <a:t>Wichtigkeit des Abräumsparens für die Sparkasse Leipzig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37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C53A-3975-DE4E-9A2C-B3DD4C55E4D4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CABCFD-356F-4480-96FF-E4FDEF7BA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57" y="0"/>
            <a:ext cx="739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Vertriebs –und Produktzirkel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r>
              <a:rPr lang="de-DE" noProof="0" dirty="0"/>
              <a:t>75 Filialen</a:t>
            </a:r>
          </a:p>
          <a:p>
            <a:r>
              <a:rPr lang="de-DE" dirty="0"/>
              <a:t>1.477 Mitarbeiter davon 95 Azubis</a:t>
            </a:r>
          </a:p>
          <a:p>
            <a:endParaRPr lang="de-DE" noProof="0" dirty="0"/>
          </a:p>
          <a:p>
            <a:r>
              <a:rPr lang="de-DE" dirty="0"/>
              <a:t>Bilanzsumme: 12,285 Mrd. €</a:t>
            </a:r>
          </a:p>
          <a:p>
            <a:r>
              <a:rPr lang="de-DE" dirty="0"/>
              <a:t>Kundeneinlagen: 10,037 Mrd. €</a:t>
            </a:r>
          </a:p>
          <a:p>
            <a:r>
              <a:rPr lang="de-DE" dirty="0"/>
              <a:t>Volumen Investmentfonds: 3,250 Mrd. €</a:t>
            </a:r>
          </a:p>
          <a:p>
            <a:pPr marL="0" indent="0">
              <a:buNone/>
            </a:pPr>
            <a:endParaRPr lang="de-DE" noProof="0" dirty="0"/>
          </a:p>
          <a:p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Sparkasse Leipzig in Zahlen</a:t>
            </a:r>
          </a:p>
        </p:txBody>
      </p:sp>
    </p:spTree>
    <p:extLst>
      <p:ext uri="{BB962C8B-B14F-4D97-AF65-F5344CB8AC3E}">
        <p14:creationId xmlns:p14="http://schemas.microsoft.com/office/powerpoint/2010/main" val="25421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Vertriebs –und Produktzirkel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r>
              <a:rPr lang="de-DE" noProof="0" dirty="0">
                <a:solidFill>
                  <a:schemeClr val="bg1">
                    <a:lumMod val="85000"/>
                  </a:schemeClr>
                </a:solidFill>
              </a:rPr>
              <a:t>75 Filialen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1256 Mitarbeiter &amp; 70 Azubis</a:t>
            </a:r>
          </a:p>
          <a:p>
            <a:endParaRPr lang="de-DE" noProof="0" dirty="0"/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Bilanzsumme: 12,285 Mrd. €</a:t>
            </a:r>
          </a:p>
          <a:p>
            <a:pPr marL="0" indent="0">
              <a:buNone/>
            </a:pP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/>
              <a:t>Kundeneinlagen: 10,037 Mrd. €</a:t>
            </a:r>
          </a:p>
          <a:p>
            <a:r>
              <a:rPr lang="de-DE" dirty="0"/>
              <a:t>Volumen Investmentfonds: 3,250 Mrd. €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noProof="0" dirty="0"/>
          </a:p>
          <a:p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Warum Abräumsparen? – Fokus auf betriebswirtschaftliche Rahmenbedingungen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79E703-0BE5-4B15-B62F-FE5A6E52281F}"/>
              </a:ext>
            </a:extLst>
          </p:cNvPr>
          <p:cNvSpPr/>
          <p:nvPr/>
        </p:nvSpPr>
        <p:spPr>
          <a:xfrm>
            <a:off x="318052" y="3429000"/>
            <a:ext cx="3991555" cy="6483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6929DF-6751-4496-8C8C-5F005B71DEB0}"/>
              </a:ext>
            </a:extLst>
          </p:cNvPr>
          <p:cNvSpPr txBox="1"/>
          <p:nvPr/>
        </p:nvSpPr>
        <p:spPr>
          <a:xfrm>
            <a:off x="6119770" y="2567225"/>
            <a:ext cx="56104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Steigende Kundeneinlagen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herausforderndes Zinsumfeld und damit verbunden geringere Erträge aus Zinsüberschuss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Kompensation?</a:t>
            </a:r>
          </a:p>
          <a:p>
            <a:pPr marL="742950" lvl="1" indent="-285750"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Provisionserträge</a:t>
            </a:r>
          </a:p>
        </p:txBody>
      </p:sp>
    </p:spTree>
    <p:extLst>
      <p:ext uri="{BB962C8B-B14F-4D97-AF65-F5344CB8AC3E}">
        <p14:creationId xmlns:p14="http://schemas.microsoft.com/office/powerpoint/2010/main" val="56706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Vertriebs –und Produktzirkel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r>
              <a:rPr lang="de-DE" noProof="0" dirty="0"/>
              <a:t>Strategische Zielsetzung bis 2026:</a:t>
            </a:r>
          </a:p>
          <a:p>
            <a:endParaRPr lang="de-DE" dirty="0"/>
          </a:p>
          <a:p>
            <a:r>
              <a:rPr lang="de-DE" dirty="0"/>
              <a:t>Verdopplung des Depotvolumens durch Generierung von Nettoneugeschäft</a:t>
            </a:r>
          </a:p>
          <a:p>
            <a:endParaRPr lang="de-DE" dirty="0"/>
          </a:p>
          <a:p>
            <a:r>
              <a:rPr lang="de-DE" dirty="0"/>
              <a:t>Verdopplung der Depotanzahl</a:t>
            </a:r>
          </a:p>
          <a:p>
            <a:endParaRPr lang="de-DE" noProof="0" dirty="0"/>
          </a:p>
          <a:p>
            <a:endParaRPr lang="de-DE" dirty="0"/>
          </a:p>
          <a:p>
            <a:r>
              <a:rPr lang="de-DE" noProof="0" dirty="0"/>
              <a:t>Lösung: Fokussierung auf Abräumsparen </a:t>
            </a:r>
          </a:p>
          <a:p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Warum Abräumsparen? – Fokus auf betriebswirtschaftliche Rahmenbedingungen</a:t>
            </a:r>
          </a:p>
        </p:txBody>
      </p:sp>
    </p:spTree>
    <p:extLst>
      <p:ext uri="{BB962C8B-B14F-4D97-AF65-F5344CB8AC3E}">
        <p14:creationId xmlns:p14="http://schemas.microsoft.com/office/powerpoint/2010/main" val="30591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Vertriebs –und Produktzirkel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noProof="0" dirty="0"/>
              <a:t>Konsequenter Einsatz des BPA </a:t>
            </a:r>
          </a:p>
          <a:p>
            <a:pPr lvl="1">
              <a:lnSpc>
                <a:spcPct val="200000"/>
              </a:lnSpc>
            </a:pPr>
            <a:r>
              <a:rPr lang="de-DE" noProof="0" dirty="0"/>
              <a:t>insbesondere der Beratungsmedien:</a:t>
            </a:r>
          </a:p>
          <a:p>
            <a:pPr lvl="2">
              <a:lnSpc>
                <a:spcPct val="200000"/>
              </a:lnSpc>
            </a:pPr>
            <a:r>
              <a:rPr lang="de-DE" noProof="0" dirty="0"/>
              <a:t>Balkendiagramm </a:t>
            </a:r>
          </a:p>
          <a:p>
            <a:pPr lvl="2">
              <a:lnSpc>
                <a:spcPct val="200000"/>
              </a:lnSpc>
            </a:pPr>
            <a:r>
              <a:rPr lang="de-DE" noProof="0" dirty="0"/>
              <a:t>5-Linienmodell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Ansätze zur direkten Kundenansprache</a:t>
            </a:r>
          </a:p>
        </p:txBody>
      </p:sp>
    </p:spTree>
    <p:extLst>
      <p:ext uri="{BB962C8B-B14F-4D97-AF65-F5344CB8AC3E}">
        <p14:creationId xmlns:p14="http://schemas.microsoft.com/office/powerpoint/2010/main" val="1595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Vertriebs –und Produktzirkel</a:t>
            </a:r>
            <a:endParaRPr lang="de-DE" noProof="0" dirty="0"/>
          </a:p>
        </p:txBody>
      </p:sp>
      <p:sp>
        <p:nvSpPr>
          <p:cNvPr id="7" name="Untertitel 6"/>
          <p:cNvSpPr>
            <a:spLocks noGrp="1"/>
          </p:cNvSpPr>
          <p:nvPr>
            <p:ph sz="quarter" idx="13"/>
          </p:nvPr>
        </p:nvSpPr>
        <p:spPr>
          <a:xfrm>
            <a:off x="461794" y="1835151"/>
            <a:ext cx="11246861" cy="3873886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Mai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Sven Dwilat – Vertriebs –und Produktzirkel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Ansätze zur direkten Kundenansprache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9D7D8D-9338-4F73-B630-6A94F90D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5" y="1732023"/>
            <a:ext cx="7067550" cy="42576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717C23-8D3A-4A03-A423-376479CB806B}"/>
              </a:ext>
            </a:extLst>
          </p:cNvPr>
          <p:cNvSpPr txBox="1"/>
          <p:nvPr/>
        </p:nvSpPr>
        <p:spPr>
          <a:xfrm>
            <a:off x="7918515" y="2066051"/>
            <a:ext cx="3959258" cy="2786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solidFill>
                  <a:schemeClr val="accent2"/>
                </a:solidFill>
              </a:rPr>
              <a:t>Fokus Balkendiagramm: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Konkretes Erarbeiten der Notfallreserve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Akzeptieren, wenn diese auch im ersten Schritt etwas höher ist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Herausstellen, dass das Girokonto kein Anlagekonto ist (Effekt Inflation)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Beiseitelegen der Beträge, die die Notfallreserve übersteigen?</a:t>
            </a:r>
          </a:p>
        </p:txBody>
      </p:sp>
    </p:spTree>
    <p:extLst>
      <p:ext uri="{BB962C8B-B14F-4D97-AF65-F5344CB8AC3E}">
        <p14:creationId xmlns:p14="http://schemas.microsoft.com/office/powerpoint/2010/main" val="230892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C53A-3975-DE4E-9A2C-B3DD4C55E4D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1DE82F-60C5-4AC4-9835-F53A40E3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28" y="0"/>
            <a:ext cx="5280526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38FF8B3-646A-4A4F-A5DC-5C0427431C37}"/>
              </a:ext>
            </a:extLst>
          </p:cNvPr>
          <p:cNvSpPr txBox="1"/>
          <p:nvPr/>
        </p:nvSpPr>
        <p:spPr>
          <a:xfrm>
            <a:off x="7177994" y="1170504"/>
            <a:ext cx="4614938" cy="3525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solidFill>
                  <a:schemeClr val="accent2"/>
                </a:solidFill>
              </a:rPr>
              <a:t>5-Linien-Modell: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Wie muss eine passende Geldanlage aussehen?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Vermögenserhalt = Sicherheit = Inflationsausgleich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Beträge über Notfallreserve automatisch beiseite legen?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>
                <a:solidFill>
                  <a:schemeClr val="accent2"/>
                </a:solidFill>
              </a:rPr>
              <a:t>2 Möglichkeiten: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de-DE" sz="1600" dirty="0">
                <a:solidFill>
                  <a:schemeClr val="accent2"/>
                </a:solidFill>
              </a:rPr>
              <a:t>Gemäß Sollportfolio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de-DE" sz="1600" dirty="0">
                <a:solidFill>
                  <a:schemeClr val="accent2"/>
                </a:solidFill>
              </a:rPr>
              <a:t>Konservatives Fondskonzept (Deka-</a:t>
            </a:r>
            <a:r>
              <a:rPr lang="de-DE" sz="1600" dirty="0" err="1">
                <a:solidFill>
                  <a:schemeClr val="accent2"/>
                </a:solidFill>
              </a:rPr>
              <a:t>FlexZins</a:t>
            </a:r>
            <a:r>
              <a:rPr lang="de-DE" sz="1600" dirty="0">
                <a:solidFill>
                  <a:schemeClr val="accent2"/>
                </a:solidFill>
              </a:rPr>
              <a:t> TF) – inkl. Halbjährlichen Check zur Veredelung</a:t>
            </a:r>
          </a:p>
        </p:txBody>
      </p:sp>
    </p:spTree>
    <p:extLst>
      <p:ext uri="{BB962C8B-B14F-4D97-AF65-F5344CB8AC3E}">
        <p14:creationId xmlns:p14="http://schemas.microsoft.com/office/powerpoint/2010/main" val="4231994014"/>
      </p:ext>
    </p:extLst>
  </p:cSld>
  <p:clrMapOvr>
    <a:masterClrMapping/>
  </p:clrMapOvr>
</p:sld>
</file>

<file path=ppt/theme/theme1.xml><?xml version="1.0" encoding="utf-8"?>
<a:theme xmlns:a="http://schemas.openxmlformats.org/drawingml/2006/main" name="DSGV 4:3">
  <a:themeElements>
    <a:clrScheme name="DSGV farbig">
      <a:dk1>
        <a:sysClr val="windowText" lastClr="000000"/>
      </a:dk1>
      <a:lt1>
        <a:sysClr val="window" lastClr="FFFFFF"/>
      </a:lt1>
      <a:dk2>
        <a:srgbClr val="FF0000"/>
      </a:dk2>
      <a:lt2>
        <a:srgbClr val="D9D9D9"/>
      </a:lt2>
      <a:accent1>
        <a:srgbClr val="FF0000"/>
      </a:accent1>
      <a:accent2>
        <a:srgbClr val="666666"/>
      </a:accent2>
      <a:accent3>
        <a:srgbClr val="D9D9D9"/>
      </a:accent3>
      <a:accent4>
        <a:srgbClr val="000000"/>
      </a:accent4>
      <a:accent5>
        <a:srgbClr val="FFC900"/>
      </a:accent5>
      <a:accent6>
        <a:srgbClr val="FF8F00"/>
      </a:accent6>
      <a:hlink>
        <a:srgbClr val="9B348E"/>
      </a:hlink>
      <a:folHlink>
        <a:srgbClr val="2C57D2"/>
      </a:folHlink>
    </a:clrScheme>
    <a:fontScheme name="SPK_Schriften">
      <a:majorFont>
        <a:latin typeface="Sparkasse Head"/>
        <a:ea typeface=""/>
        <a:cs typeface=""/>
      </a:majorFont>
      <a:minorFont>
        <a:latin typeface="Sparkasse Rg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DSGV farbig">
        <a:dk1>
          <a:sysClr val="windowText" lastClr="000000"/>
        </a:dk1>
        <a:lt1>
          <a:sysClr val="window" lastClr="FFFFFF"/>
        </a:lt1>
        <a:dk2>
          <a:srgbClr val="FF0000"/>
        </a:dk2>
        <a:lt2>
          <a:srgbClr val="D9D9D9"/>
        </a:lt2>
        <a:accent1>
          <a:srgbClr val="FF0000"/>
        </a:accent1>
        <a:accent2>
          <a:srgbClr val="666666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  <a:extraClrScheme>
      <a:clrScheme name="DSGV grau">
        <a:dk1>
          <a:sysClr val="windowText" lastClr="000000"/>
        </a:dk1>
        <a:lt1>
          <a:sysClr val="window" lastClr="FFFFFF"/>
        </a:lt1>
        <a:dk2>
          <a:srgbClr val="4C4C4C"/>
        </a:dk2>
        <a:lt2>
          <a:srgbClr val="FFFFFF"/>
        </a:lt2>
        <a:accent1>
          <a:srgbClr val="CBCBCB"/>
        </a:accent1>
        <a:accent2>
          <a:srgbClr val="4C4C4C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</a:extraClrSchemeLst>
  <a:extLst>
    <a:ext uri="{05A4C25C-085E-4340-85A3-A5531E510DB2}">
      <thm15:themeFamily xmlns:thm15="http://schemas.microsoft.com/office/thememl/2012/main" name="SPK_PPT-Template_4zu3_10.10.2016" id="{CEF025DA-A86A-42BE-8D1C-A62FABAE18DB}" vid="{BE1C1268-CAD0-4AF0-B244-FDE4757A501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SGV farbig">
        <a:dk1>
          <a:sysClr val="windowText" lastClr="000000"/>
        </a:dk1>
        <a:lt1>
          <a:sysClr val="window" lastClr="FFFFFF"/>
        </a:lt1>
        <a:dk2>
          <a:srgbClr val="FF0000"/>
        </a:dk2>
        <a:lt2>
          <a:srgbClr val="D9D9D9"/>
        </a:lt2>
        <a:accent1>
          <a:srgbClr val="FF0000"/>
        </a:accent1>
        <a:accent2>
          <a:srgbClr val="666666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  <a:extraClrScheme>
      <a:clrScheme name="DSGV grau">
        <a:dk1>
          <a:sysClr val="windowText" lastClr="000000"/>
        </a:dk1>
        <a:lt1>
          <a:sysClr val="window" lastClr="FFFFFF"/>
        </a:lt1>
        <a:dk2>
          <a:srgbClr val="4C4C4C"/>
        </a:dk2>
        <a:lt2>
          <a:srgbClr val="FFFFFF"/>
        </a:lt2>
        <a:accent1>
          <a:srgbClr val="CBCBCB"/>
        </a:accent1>
        <a:accent2>
          <a:srgbClr val="4C4C4C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Breitbild</PresentationFormat>
  <Paragraphs>115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Wingdings</vt:lpstr>
      <vt:lpstr>Sparkasse Head</vt:lpstr>
      <vt:lpstr>Calibri</vt:lpstr>
      <vt:lpstr>Arial</vt:lpstr>
      <vt:lpstr>Sparkasse Rg</vt:lpstr>
      <vt:lpstr>DSGV 4:3</vt:lpstr>
      <vt:lpstr>Vertriebs –und Produktzirkel</vt:lpstr>
      <vt:lpstr>Inhalt</vt:lpstr>
      <vt:lpstr>PowerPoint-Präsentation</vt:lpstr>
      <vt:lpstr>Vertriebs –und Produktzirkel</vt:lpstr>
      <vt:lpstr>Vertriebs –und Produktzirkel</vt:lpstr>
      <vt:lpstr>Vertriebs –und Produktzirkel</vt:lpstr>
      <vt:lpstr>Vertriebs –und Produktzirkel</vt:lpstr>
      <vt:lpstr>Vertriebs –und Produktzirkel</vt:lpstr>
      <vt:lpstr>PowerPoint-Präsentation</vt:lpstr>
      <vt:lpstr>Vertriebs –und Produktzirkel</vt:lpstr>
      <vt:lpstr>Zusammenfassung und weitere Zuarbeit</vt:lpstr>
      <vt:lpstr>Zusammenfassung und weitere Zuarbeit</vt:lpstr>
    </vt:vector>
  </TitlesOfParts>
  <Company>Deutscher Sparkassen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 anpassen</dc:title>
  <dc:creator>Ebersbach, Daniel</dc:creator>
  <cp:lastModifiedBy>Dwilat Sven</cp:lastModifiedBy>
  <cp:revision>31</cp:revision>
  <cp:lastPrinted>2017-01-04T14:21:34Z</cp:lastPrinted>
  <dcterms:created xsi:type="dcterms:W3CDTF">2016-10-25T09:57:49Z</dcterms:created>
  <dcterms:modified xsi:type="dcterms:W3CDTF">2022-05-13T11:07:40Z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ReplaceDialog" visible="true"/>
      </mso:documentControls>
    </mso:qat>
  </mso:ribbon>
</mso:customUI>
</file>